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8" r:id="rId3"/>
    <p:sldId id="257" r:id="rId4"/>
    <p:sldId id="265" r:id="rId5"/>
    <p:sldId id="266" r:id="rId6"/>
    <p:sldId id="267" r:id="rId7"/>
    <p:sldId id="268" r:id="rId8"/>
    <p:sldId id="270" r:id="rId9"/>
    <p:sldId id="271" r:id="rId10"/>
    <p:sldId id="276" r:id="rId11"/>
    <p:sldId id="272" r:id="rId12"/>
    <p:sldId id="274" r:id="rId13"/>
    <p:sldId id="277" r:id="rId14"/>
    <p:sldId id="278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418"/>
    <p:restoredTop sz="95878"/>
  </p:normalViewPr>
  <p:slideViewPr>
    <p:cSldViewPr snapToGrid="0">
      <p:cViewPr varScale="1">
        <p:scale>
          <a:sx n="74" d="100"/>
          <a:sy n="74" d="100"/>
        </p:scale>
        <p:origin x="176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59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87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611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7596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456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0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66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571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178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59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448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451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513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691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46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96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9497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86B6-FFE6-7FEA-5878-3B1E3EFB9F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DLaM Display" panose="020F0502020204030204" pitchFamily="34" charset="0"/>
                <a:cs typeface="ADLaM Display" panose="020F0502020204030204" pitchFamily="34" charset="0"/>
              </a:rPr>
              <a:t>JOURNEY SCRAPBOOK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879BC0-6C09-92CD-A69E-E86BCDBB18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Shyam</a:t>
            </a:r>
            <a:r>
              <a:rPr lang="en-US" dirty="0"/>
              <a:t> </a:t>
            </a:r>
            <a:r>
              <a:rPr lang="en-US" dirty="0" err="1"/>
              <a:t>TibrewaL</a:t>
            </a:r>
            <a:r>
              <a:rPr lang="en-US" dirty="0"/>
              <a:t> (655386)</a:t>
            </a:r>
          </a:p>
        </p:txBody>
      </p:sp>
    </p:spTree>
    <p:extLst>
      <p:ext uri="{BB962C8B-B14F-4D97-AF65-F5344CB8AC3E}">
        <p14:creationId xmlns:p14="http://schemas.microsoft.com/office/powerpoint/2010/main" val="845296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6A7706D-487F-31BE-1888-DDE0E42EEEE2}"/>
              </a:ext>
            </a:extLst>
          </p:cNvPr>
          <p:cNvSpPr txBox="1"/>
          <p:nvPr/>
        </p:nvSpPr>
        <p:spPr>
          <a:xfrm>
            <a:off x="11128917" y="144769"/>
            <a:ext cx="1237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Sept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8D1662-8402-0333-163C-E9DE05F78384}"/>
              </a:ext>
            </a:extLst>
          </p:cNvPr>
          <p:cNvSpPr txBox="1"/>
          <p:nvPr/>
        </p:nvSpPr>
        <p:spPr>
          <a:xfrm>
            <a:off x="1190337" y="1014862"/>
            <a:ext cx="43210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Topics Covered: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Azure Storage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Blob Storage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File Storage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Queue Storage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Table Storage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Disk Storage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Data Lake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Shared Access Signature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Azure Backup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Azure Storage Redundancy Option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Locally Redundant Storage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Geo-redundant Storage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Zone-redundant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Azure Access Tiers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Hot Tier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Cool Tier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Archive Tier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783D5B-BC5D-3CD5-36E7-92B82B8E72DC}"/>
              </a:ext>
            </a:extLst>
          </p:cNvPr>
          <p:cNvSpPr txBox="1">
            <a:spLocks/>
          </p:cNvSpPr>
          <p:nvPr/>
        </p:nvSpPr>
        <p:spPr>
          <a:xfrm>
            <a:off x="2530680" y="0"/>
            <a:ext cx="7130639" cy="655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AZURE STORAGE TYPES DAY-1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97F02-2C5F-F2C1-1263-598D5FBA2F54}"/>
              </a:ext>
            </a:extLst>
          </p:cNvPr>
          <p:cNvSpPr txBox="1"/>
          <p:nvPr/>
        </p:nvSpPr>
        <p:spPr>
          <a:xfrm>
            <a:off x="5967452" y="1014862"/>
            <a:ext cx="46819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Hands On Lab: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Creating Blob Storage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Creating 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Uploading Files to 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Creating a Static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Creating Data Lake Gen2 Account</a:t>
            </a:r>
          </a:p>
        </p:txBody>
      </p:sp>
      <p:pic>
        <p:nvPicPr>
          <p:cNvPr id="2" name="Picture 2" descr="Microsoft Azure Storage Types Explained">
            <a:extLst>
              <a:ext uri="{FF2B5EF4-FFF2-40B4-BE49-F238E27FC236}">
                <a16:creationId xmlns:a16="http://schemas.microsoft.com/office/drawing/2014/main" id="{1BF8CB68-E4EA-B942-3BC4-8FC1032C6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77616"/>
            <a:ext cx="4948127" cy="321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976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6A7706D-487F-31BE-1888-DDE0E42EEEE2}"/>
              </a:ext>
            </a:extLst>
          </p:cNvPr>
          <p:cNvSpPr txBox="1"/>
          <p:nvPr/>
        </p:nvSpPr>
        <p:spPr>
          <a:xfrm>
            <a:off x="11128917" y="144769"/>
            <a:ext cx="1237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Sept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8D1662-8402-0333-163C-E9DE05F78384}"/>
              </a:ext>
            </a:extLst>
          </p:cNvPr>
          <p:cNvSpPr txBox="1"/>
          <p:nvPr/>
        </p:nvSpPr>
        <p:spPr>
          <a:xfrm>
            <a:off x="1190337" y="1014862"/>
            <a:ext cx="43210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Topics Covered: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Access and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Azure Active Directory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Shared Access Signatures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Role-based Access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Access Control 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Virtual Network Service Endpoints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Private Endpoints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783D5B-BC5D-3CD5-36E7-92B82B8E72DC}"/>
              </a:ext>
            </a:extLst>
          </p:cNvPr>
          <p:cNvSpPr txBox="1">
            <a:spLocks/>
          </p:cNvSpPr>
          <p:nvPr/>
        </p:nvSpPr>
        <p:spPr>
          <a:xfrm>
            <a:off x="3219385" y="0"/>
            <a:ext cx="7130639" cy="655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AZURE STORAGE TYPES DAY-2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97F02-2C5F-F2C1-1263-598D5FBA2F54}"/>
              </a:ext>
            </a:extLst>
          </p:cNvPr>
          <p:cNvSpPr txBox="1"/>
          <p:nvPr/>
        </p:nvSpPr>
        <p:spPr>
          <a:xfrm>
            <a:off x="6095999" y="1014862"/>
            <a:ext cx="490566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Hands On Lab: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Azure Active Directory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Shared Access Signatures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Trying Different Storage Redundancy while Creating a Storage Account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ZRS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GZRS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Creating Snapshot of the File in 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File Shares, Queues and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Changing Different Tiers to Access a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Hot Tier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Cool Tier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Archive Tier</a:t>
            </a:r>
          </a:p>
        </p:txBody>
      </p:sp>
      <p:pic>
        <p:nvPicPr>
          <p:cNvPr id="2" name="Picture 8" descr="Microsoft Azure: Storage Types Overview (2022)">
            <a:extLst>
              <a:ext uri="{FF2B5EF4-FFF2-40B4-BE49-F238E27FC236}">
                <a16:creationId xmlns:a16="http://schemas.microsoft.com/office/drawing/2014/main" id="{D4A26823-9A98-7C01-CBD8-E5408D973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038" y="3793169"/>
            <a:ext cx="3610695" cy="234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770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6A7706D-487F-31BE-1888-DDE0E42EEEE2}"/>
              </a:ext>
            </a:extLst>
          </p:cNvPr>
          <p:cNvSpPr txBox="1"/>
          <p:nvPr/>
        </p:nvSpPr>
        <p:spPr>
          <a:xfrm>
            <a:off x="11128917" y="144769"/>
            <a:ext cx="1237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Sept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8D1662-8402-0333-163C-E9DE05F78384}"/>
              </a:ext>
            </a:extLst>
          </p:cNvPr>
          <p:cNvSpPr txBox="1"/>
          <p:nvPr/>
        </p:nvSpPr>
        <p:spPr>
          <a:xfrm>
            <a:off x="1190337" y="1014861"/>
            <a:ext cx="43210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Topics Covered: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Introduction of ADF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Benefits of ADF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Steps Involved in ETL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Cases for ETL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Need of ADF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ELT vs ETL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Integration Runtime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System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Linked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Triggers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Debugging and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Pipeline Chaining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783D5B-BC5D-3CD5-36E7-92B82B8E72DC}"/>
              </a:ext>
            </a:extLst>
          </p:cNvPr>
          <p:cNvSpPr txBox="1">
            <a:spLocks/>
          </p:cNvSpPr>
          <p:nvPr/>
        </p:nvSpPr>
        <p:spPr>
          <a:xfrm>
            <a:off x="3068224" y="135467"/>
            <a:ext cx="7130639" cy="655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AZURE DATA FACTORY DAY-1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97F02-2C5F-F2C1-1263-598D5FBA2F54}"/>
              </a:ext>
            </a:extLst>
          </p:cNvPr>
          <p:cNvSpPr txBox="1"/>
          <p:nvPr/>
        </p:nvSpPr>
        <p:spPr>
          <a:xfrm>
            <a:off x="5956301" y="1014861"/>
            <a:ext cx="43210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Hands On Lab: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Creating Data Factory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Creating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Introduction to </a:t>
            </a:r>
            <a:r>
              <a:rPr lang="en-US" sz="2000" dirty="0" err="1"/>
              <a:t>Copy_Data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Introduction to </a:t>
            </a:r>
            <a:r>
              <a:rPr lang="en-US" sz="2000" dirty="0" err="1"/>
              <a:t>Data_Flow</a:t>
            </a:r>
            <a:endParaRPr lang="en-US" sz="2000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86E8798-F745-240C-1DDD-FCE071D5C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900" y="2869838"/>
            <a:ext cx="6645910" cy="335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28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6A7706D-487F-31BE-1888-DDE0E42EEEE2}"/>
              </a:ext>
            </a:extLst>
          </p:cNvPr>
          <p:cNvSpPr txBox="1"/>
          <p:nvPr/>
        </p:nvSpPr>
        <p:spPr>
          <a:xfrm>
            <a:off x="11128917" y="144769"/>
            <a:ext cx="1237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Sept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783D5B-BC5D-3CD5-36E7-92B82B8E72DC}"/>
              </a:ext>
            </a:extLst>
          </p:cNvPr>
          <p:cNvSpPr txBox="1">
            <a:spLocks/>
          </p:cNvSpPr>
          <p:nvPr/>
        </p:nvSpPr>
        <p:spPr>
          <a:xfrm>
            <a:off x="3068224" y="135467"/>
            <a:ext cx="7130639" cy="655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AZURE DATA FACTORY DAY-2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97F02-2C5F-F2C1-1263-598D5FBA2F54}"/>
              </a:ext>
            </a:extLst>
          </p:cNvPr>
          <p:cNvSpPr txBox="1"/>
          <p:nvPr/>
        </p:nvSpPr>
        <p:spPr>
          <a:xfrm>
            <a:off x="960609" y="1303109"/>
            <a:ext cx="43210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Hands On Lab: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Creating SQL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Creating SQL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Creating Linked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Creating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Control Flow Activities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For Each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Set Variable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Filter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Append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Until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Switch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Wait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1899FE-6420-79EB-9AB7-A9B10778EC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85" t="33723" r="34646" b="17515"/>
          <a:stretch/>
        </p:blipFill>
        <p:spPr>
          <a:xfrm>
            <a:off x="4301972" y="1234349"/>
            <a:ext cx="2486250" cy="19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80E2C9-472A-3EF0-35D4-8EB4A6C40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63" t="29567" r="25296" b="12252"/>
          <a:stretch/>
        </p:blipFill>
        <p:spPr>
          <a:xfrm>
            <a:off x="6929636" y="1234349"/>
            <a:ext cx="2479714" cy="19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FD30C2-93B3-F323-9668-FF9A0BC538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70" t="38710" r="32568" b="11974"/>
          <a:stretch/>
        </p:blipFill>
        <p:spPr>
          <a:xfrm>
            <a:off x="9550764" y="1234349"/>
            <a:ext cx="2502811" cy="19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496F28-0FEB-DDF6-83D4-036CD87139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36" t="32615" r="28759"/>
          <a:stretch/>
        </p:blipFill>
        <p:spPr>
          <a:xfrm>
            <a:off x="4301972" y="3428999"/>
            <a:ext cx="2507371" cy="25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B4B8AD-9DEB-742D-4D67-C566D3BA09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333" t="30090" r="7661" b="5035"/>
          <a:stretch/>
        </p:blipFill>
        <p:spPr>
          <a:xfrm>
            <a:off x="6985880" y="3429000"/>
            <a:ext cx="3915829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34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6A7706D-487F-31BE-1888-DDE0E42EEEE2}"/>
              </a:ext>
            </a:extLst>
          </p:cNvPr>
          <p:cNvSpPr txBox="1"/>
          <p:nvPr/>
        </p:nvSpPr>
        <p:spPr>
          <a:xfrm>
            <a:off x="11128917" y="144769"/>
            <a:ext cx="1237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Sept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783D5B-BC5D-3CD5-36E7-92B82B8E72DC}"/>
              </a:ext>
            </a:extLst>
          </p:cNvPr>
          <p:cNvSpPr txBox="1">
            <a:spLocks/>
          </p:cNvSpPr>
          <p:nvPr/>
        </p:nvSpPr>
        <p:spPr>
          <a:xfrm>
            <a:off x="3068224" y="135467"/>
            <a:ext cx="7130639" cy="655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AZURE DATA FACTORY DAY-3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97F02-2C5F-F2C1-1263-598D5FBA2F54}"/>
              </a:ext>
            </a:extLst>
          </p:cNvPr>
          <p:cNvSpPr txBox="1"/>
          <p:nvPr/>
        </p:nvSpPr>
        <p:spPr>
          <a:xfrm>
            <a:off x="1111502" y="925650"/>
            <a:ext cx="43210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Hands On Lab: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Flow Activities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Mapping Data 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Select Transformation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Conditional Split Transformation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Derived Column Transformation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Union Transformation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Surrogate Key Transformation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Filter Transformation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Aggregator Transformation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Join Transformation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Inner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Outer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Cross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Left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Right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Lookup 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Pipeline Using REST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881B02-34BE-FBB7-DFF3-124CC7D8E9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84" r="4417" b="19171"/>
          <a:stretch/>
        </p:blipFill>
        <p:spPr>
          <a:xfrm>
            <a:off x="5650351" y="922740"/>
            <a:ext cx="5940000" cy="27788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DC16AD-C9CB-EAEF-2C73-E3D832FEB4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64" r="4417" b="14748"/>
          <a:stretch/>
        </p:blipFill>
        <p:spPr>
          <a:xfrm>
            <a:off x="5650351" y="3751690"/>
            <a:ext cx="5940000" cy="29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2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6A7706D-487F-31BE-1888-DDE0E42EEEE2}"/>
              </a:ext>
            </a:extLst>
          </p:cNvPr>
          <p:cNvSpPr txBox="1"/>
          <p:nvPr/>
        </p:nvSpPr>
        <p:spPr>
          <a:xfrm>
            <a:off x="11128917" y="144769"/>
            <a:ext cx="1237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Sept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783D5B-BC5D-3CD5-36E7-92B82B8E72DC}"/>
              </a:ext>
            </a:extLst>
          </p:cNvPr>
          <p:cNvSpPr txBox="1">
            <a:spLocks/>
          </p:cNvSpPr>
          <p:nvPr/>
        </p:nvSpPr>
        <p:spPr>
          <a:xfrm>
            <a:off x="3068224" y="135467"/>
            <a:ext cx="7130639" cy="655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AZURE DATA FACTORY DAY-4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97F02-2C5F-F2C1-1263-598D5FBA2F54}"/>
              </a:ext>
            </a:extLst>
          </p:cNvPr>
          <p:cNvSpPr txBox="1"/>
          <p:nvPr/>
        </p:nvSpPr>
        <p:spPr>
          <a:xfrm>
            <a:off x="1217033" y="925651"/>
            <a:ext cx="43210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Topics Covered: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Control Flow Activities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Lookup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Stored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Flow Activities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Parameterize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Stringify</a:t>
            </a:r>
            <a:r>
              <a:rPr lang="en-US" sz="2000" dirty="0"/>
              <a:t> Transformation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Pivot Transformation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Unpivot Transformation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Window Transformation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Alter Row Transformation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Cast Transformation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Web Page Usage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Rest Pagination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Rank Transformation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Parse Transformation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Assert Transformation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2072B-804E-A1EB-AC04-77854F330D0E}"/>
              </a:ext>
            </a:extLst>
          </p:cNvPr>
          <p:cNvSpPr txBox="1"/>
          <p:nvPr/>
        </p:nvSpPr>
        <p:spPr>
          <a:xfrm>
            <a:off x="6253667" y="925651"/>
            <a:ext cx="43210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Hands On Lab: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Change Data Capture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CDC Real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Topics Covered: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Dynamically Pass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Condition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User Defined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Error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Alert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Azure 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Flowlet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Slowly Changing Dimension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Slowly Changing Dimension 2</a:t>
            </a:r>
          </a:p>
        </p:txBody>
      </p:sp>
    </p:spTree>
    <p:extLst>
      <p:ext uri="{BB962C8B-B14F-4D97-AF65-F5344CB8AC3E}">
        <p14:creationId xmlns:p14="http://schemas.microsoft.com/office/powerpoint/2010/main" val="1799880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6A7706D-487F-31BE-1888-DDE0E42EEEE2}"/>
              </a:ext>
            </a:extLst>
          </p:cNvPr>
          <p:cNvSpPr txBox="1"/>
          <p:nvPr/>
        </p:nvSpPr>
        <p:spPr>
          <a:xfrm>
            <a:off x="11128917" y="144769"/>
            <a:ext cx="1237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Sept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783D5B-BC5D-3CD5-36E7-92B82B8E72DC}"/>
              </a:ext>
            </a:extLst>
          </p:cNvPr>
          <p:cNvSpPr txBox="1">
            <a:spLocks/>
          </p:cNvSpPr>
          <p:nvPr/>
        </p:nvSpPr>
        <p:spPr>
          <a:xfrm>
            <a:off x="3068224" y="135467"/>
            <a:ext cx="7130639" cy="655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AZURE SYNAPSE ANALYTICS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97F02-2C5F-F2C1-1263-598D5FBA2F54}"/>
              </a:ext>
            </a:extLst>
          </p:cNvPr>
          <p:cNvSpPr txBox="1"/>
          <p:nvPr/>
        </p:nvSpPr>
        <p:spPr>
          <a:xfrm>
            <a:off x="1169489" y="813461"/>
            <a:ext cx="46819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Hands On Lab: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Creating Azure Synapse Analytics Workspace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Creating Dedicated SQL Pool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Analyze data with a dedicated SQL Pool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Mapping Data Flow in ASA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Querying and Analyzing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Writing and Executing Queries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142EEE-2A1D-ABAF-B98E-1A4404DA08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428"/>
          <a:stretch/>
        </p:blipFill>
        <p:spPr>
          <a:xfrm>
            <a:off x="6248400" y="5435355"/>
            <a:ext cx="5943600" cy="1422645"/>
          </a:xfrm>
          <a:prstGeom prst="rect">
            <a:avLst/>
          </a:prstGeom>
        </p:spPr>
      </p:pic>
      <p:pic>
        <p:nvPicPr>
          <p:cNvPr id="3" name="Picture 2" descr="Dedicated SQL pool (formerly SQL DW) in relation to Azure Synapse">
            <a:extLst>
              <a:ext uri="{FF2B5EF4-FFF2-40B4-BE49-F238E27FC236}">
                <a16:creationId xmlns:a16="http://schemas.microsoft.com/office/drawing/2014/main" id="{465B6F46-828E-E9E7-4CE0-87CADE0E0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9092"/>
            <a:ext cx="5586153" cy="3198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0B9EAC-F24F-2D2F-9D8F-5E5FB489F5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508"/>
          <a:stretch/>
        </p:blipFill>
        <p:spPr>
          <a:xfrm>
            <a:off x="6248401" y="3390523"/>
            <a:ext cx="5943600" cy="2104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DA55DF-B2E4-6C81-A1AE-1DDD0A2A29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095"/>
          <a:stretch/>
        </p:blipFill>
        <p:spPr>
          <a:xfrm>
            <a:off x="7572895" y="998774"/>
            <a:ext cx="4619105" cy="239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9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6A7706D-487F-31BE-1888-DDE0E42EEEE2}"/>
              </a:ext>
            </a:extLst>
          </p:cNvPr>
          <p:cNvSpPr txBox="1"/>
          <p:nvPr/>
        </p:nvSpPr>
        <p:spPr>
          <a:xfrm>
            <a:off x="11128917" y="144769"/>
            <a:ext cx="1237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  <a:r>
              <a:rPr lang="en-US" baseline="30000" dirty="0"/>
              <a:t>th</a:t>
            </a:r>
            <a:r>
              <a:rPr lang="en-US" dirty="0"/>
              <a:t> Sept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783D5B-BC5D-3CD5-36E7-92B82B8E72DC}"/>
              </a:ext>
            </a:extLst>
          </p:cNvPr>
          <p:cNvSpPr txBox="1">
            <a:spLocks/>
          </p:cNvSpPr>
          <p:nvPr/>
        </p:nvSpPr>
        <p:spPr>
          <a:xfrm>
            <a:off x="3068224" y="35714"/>
            <a:ext cx="7130639" cy="655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POWER BI DAY-1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2072B-804E-A1EB-AC04-77854F330D0E}"/>
              </a:ext>
            </a:extLst>
          </p:cNvPr>
          <p:cNvSpPr txBox="1"/>
          <p:nvPr/>
        </p:nvSpPr>
        <p:spPr>
          <a:xfrm>
            <a:off x="1307384" y="800565"/>
            <a:ext cx="46362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Hands On Lab: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Connecting to various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Loading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Power Query Editor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Creating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Managing Active Inactive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Creating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Creating Tables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349EBD-353C-BFA3-DCBD-0FB7292AE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12" b="17650"/>
          <a:stretch/>
        </p:blipFill>
        <p:spPr>
          <a:xfrm>
            <a:off x="6248400" y="3545910"/>
            <a:ext cx="5943600" cy="1807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466BE3-9341-0F81-76B6-8B4F039292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64" b="11078"/>
          <a:stretch/>
        </p:blipFill>
        <p:spPr>
          <a:xfrm>
            <a:off x="0" y="3848891"/>
            <a:ext cx="6248400" cy="3009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95D602-07E3-735B-4891-47C40B8A94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84" b="6491"/>
          <a:stretch/>
        </p:blipFill>
        <p:spPr>
          <a:xfrm>
            <a:off x="6248400" y="809357"/>
            <a:ext cx="5943600" cy="27765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ADE9C-D030-F43E-9E08-F851BF1066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8" t="18593" r="51981" b="45155"/>
          <a:stretch/>
        </p:blipFill>
        <p:spPr>
          <a:xfrm>
            <a:off x="5076398" y="5353445"/>
            <a:ext cx="3566366" cy="15045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606AB7-4741-480D-BB22-8EE670313F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257" t="21793" r="25981" b="7713"/>
          <a:stretch/>
        </p:blipFill>
        <p:spPr>
          <a:xfrm>
            <a:off x="8402249" y="4834650"/>
            <a:ext cx="3789751" cy="202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86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6A7706D-487F-31BE-1888-DDE0E42EEEE2}"/>
              </a:ext>
            </a:extLst>
          </p:cNvPr>
          <p:cNvSpPr txBox="1"/>
          <p:nvPr/>
        </p:nvSpPr>
        <p:spPr>
          <a:xfrm>
            <a:off x="11128917" y="144769"/>
            <a:ext cx="1237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  <a:r>
              <a:rPr lang="en-US" baseline="30000" dirty="0"/>
              <a:t>th</a:t>
            </a:r>
            <a:r>
              <a:rPr lang="en-US" dirty="0"/>
              <a:t> Sept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783D5B-BC5D-3CD5-36E7-92B82B8E72DC}"/>
              </a:ext>
            </a:extLst>
          </p:cNvPr>
          <p:cNvSpPr txBox="1">
            <a:spLocks/>
          </p:cNvSpPr>
          <p:nvPr/>
        </p:nvSpPr>
        <p:spPr>
          <a:xfrm>
            <a:off x="2530680" y="34974"/>
            <a:ext cx="7130639" cy="655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POWER BI DAY-2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2072B-804E-A1EB-AC04-77854F330D0E}"/>
              </a:ext>
            </a:extLst>
          </p:cNvPr>
          <p:cNvSpPr txBox="1"/>
          <p:nvPr/>
        </p:nvSpPr>
        <p:spPr>
          <a:xfrm>
            <a:off x="1199529" y="791100"/>
            <a:ext cx="432100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Hands On Lab: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Header Promotion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Adding Calculated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Merging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Combining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Filtering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Intro to DAX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Handling 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Creating Hierarchy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Slicers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Intro to different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Maps, Filled Maps, Legends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Buttons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Bookmarks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Row Level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Aggregation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Creating a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4B6A4-5F36-FFD8-E396-EFC069C23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518" y="1105659"/>
            <a:ext cx="7115482" cy="444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81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6A7706D-487F-31BE-1888-DDE0E42EEEE2}"/>
              </a:ext>
            </a:extLst>
          </p:cNvPr>
          <p:cNvSpPr txBox="1"/>
          <p:nvPr/>
        </p:nvSpPr>
        <p:spPr>
          <a:xfrm>
            <a:off x="11128917" y="144769"/>
            <a:ext cx="1237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  <a:r>
              <a:rPr lang="en-US" baseline="30000" dirty="0"/>
              <a:t>th</a:t>
            </a:r>
            <a:r>
              <a:rPr lang="en-US" dirty="0"/>
              <a:t> Sept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783D5B-BC5D-3CD5-36E7-92B82B8E72DC}"/>
              </a:ext>
            </a:extLst>
          </p:cNvPr>
          <p:cNvSpPr txBox="1">
            <a:spLocks/>
          </p:cNvSpPr>
          <p:nvPr/>
        </p:nvSpPr>
        <p:spPr>
          <a:xfrm>
            <a:off x="2530680" y="86065"/>
            <a:ext cx="7130639" cy="655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PYTHON DAY-1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2072B-804E-A1EB-AC04-77854F330D0E}"/>
              </a:ext>
            </a:extLst>
          </p:cNvPr>
          <p:cNvSpPr txBox="1"/>
          <p:nvPr/>
        </p:nvSpPr>
        <p:spPr>
          <a:xfrm>
            <a:off x="1432286" y="791100"/>
            <a:ext cx="34472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Hands On Lab: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Print Hello World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Mutable and Immutable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Arithmetic Operators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Relational Operators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Logical Operators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Membership Operators</a:t>
            </a:r>
          </a:p>
        </p:txBody>
      </p:sp>
      <p:pic>
        <p:nvPicPr>
          <p:cNvPr id="1026" name="Picture 2" descr="Python Data Types - GeeksforGeeks">
            <a:extLst>
              <a:ext uri="{FF2B5EF4-FFF2-40B4-BE49-F238E27FC236}">
                <a16:creationId xmlns:a16="http://schemas.microsoft.com/office/drawing/2014/main" id="{8E134441-69A9-9C3A-35D1-E7E28F721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14800"/>
            <a:ext cx="446517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y This Opportunity Solution Tree is Changing the Way Product Teams ...">
            <a:extLst>
              <a:ext uri="{FF2B5EF4-FFF2-40B4-BE49-F238E27FC236}">
                <a16:creationId xmlns:a16="http://schemas.microsoft.com/office/drawing/2014/main" id="{BA72B224-0637-E69A-7F35-CFC2BD5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170" y="4114800"/>
            <a:ext cx="464820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low of Control">
            <a:extLst>
              <a:ext uri="{FF2B5EF4-FFF2-40B4-BE49-F238E27FC236}">
                <a16:creationId xmlns:a16="http://schemas.microsoft.com/office/drawing/2014/main" id="{9932A054-9423-D03D-4F77-08CEA07C88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" t="47" r="2251" b="-47"/>
          <a:stretch/>
        </p:blipFill>
        <p:spPr bwMode="auto">
          <a:xfrm>
            <a:off x="9113371" y="4114800"/>
            <a:ext cx="307862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5E1EC7-129E-D760-AAE3-5B4FA4B6A90D}"/>
              </a:ext>
            </a:extLst>
          </p:cNvPr>
          <p:cNvSpPr txBox="1"/>
          <p:nvPr/>
        </p:nvSpPr>
        <p:spPr>
          <a:xfrm>
            <a:off x="6751577" y="805817"/>
            <a:ext cx="34472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Hands On Lab: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Flow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Zip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Enumerate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Counter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User-Defined Functions</a:t>
            </a:r>
          </a:p>
        </p:txBody>
      </p:sp>
    </p:spTree>
    <p:extLst>
      <p:ext uri="{BB962C8B-B14F-4D97-AF65-F5344CB8AC3E}">
        <p14:creationId xmlns:p14="http://schemas.microsoft.com/office/powerpoint/2010/main" val="3701870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DBF935-84DA-463C-ADB2-C7716D5D9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125BA9F-CC72-4319-982A-1036E9617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2D90EBBB-1B98-0780-1387-282C028A0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6230" y="957486"/>
            <a:ext cx="4935130" cy="4935130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B2C3E5-AAB7-4F7D-86B1-80588A45C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C879BC0-6C09-92CD-A69E-E86BCDBB1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165600"/>
            <a:ext cx="4192557" cy="1727016"/>
          </a:xfrm>
        </p:spPr>
        <p:txBody>
          <a:bodyPr>
            <a:normAutofit/>
          </a:bodyPr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Aug - 6</a:t>
            </a:r>
            <a:r>
              <a:rPr lang="en-US" baseline="30000" dirty="0"/>
              <a:t>th</a:t>
            </a:r>
            <a:r>
              <a:rPr lang="en-US" dirty="0"/>
              <a:t> oct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286B6-FFE6-7FEA-5878-3B1E3EFB9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957486"/>
            <a:ext cx="4175471" cy="3131913"/>
          </a:xfrm>
        </p:spPr>
        <p:txBody>
          <a:bodyPr>
            <a:normAutofit/>
          </a:bodyPr>
          <a:lstStyle/>
          <a:p>
            <a:r>
              <a:rPr lang="en-US">
                <a:latin typeface="ADLaM Display" panose="020F0502020204030204" pitchFamily="34" charset="0"/>
                <a:cs typeface="ADLaM Display" panose="020F0502020204030204" pitchFamily="34" charset="0"/>
              </a:rPr>
              <a:t>CUSTOM Training</a:t>
            </a:r>
          </a:p>
        </p:txBody>
      </p:sp>
    </p:spTree>
    <p:extLst>
      <p:ext uri="{BB962C8B-B14F-4D97-AF65-F5344CB8AC3E}">
        <p14:creationId xmlns:p14="http://schemas.microsoft.com/office/powerpoint/2010/main" val="2041782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6A7706D-487F-31BE-1888-DDE0E42EEEE2}"/>
              </a:ext>
            </a:extLst>
          </p:cNvPr>
          <p:cNvSpPr txBox="1"/>
          <p:nvPr/>
        </p:nvSpPr>
        <p:spPr>
          <a:xfrm>
            <a:off x="11128917" y="144769"/>
            <a:ext cx="1237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19</a:t>
            </a:r>
            <a:r>
              <a:rPr lang="en-US" baseline="30000"/>
              <a:t>th</a:t>
            </a:r>
            <a:r>
              <a:rPr lang="en-US"/>
              <a:t> Sept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783D5B-BC5D-3CD5-36E7-92B82B8E72DC}"/>
              </a:ext>
            </a:extLst>
          </p:cNvPr>
          <p:cNvSpPr txBox="1">
            <a:spLocks/>
          </p:cNvSpPr>
          <p:nvPr/>
        </p:nvSpPr>
        <p:spPr>
          <a:xfrm>
            <a:off x="2530680" y="0"/>
            <a:ext cx="7130639" cy="655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PYTHON DAY-2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2072B-804E-A1EB-AC04-77854F330D0E}"/>
              </a:ext>
            </a:extLst>
          </p:cNvPr>
          <p:cNvSpPr txBox="1"/>
          <p:nvPr/>
        </p:nvSpPr>
        <p:spPr>
          <a:xfrm>
            <a:off x="1868221" y="1074508"/>
            <a:ext cx="344728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Hands On Lab: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User Defined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Types of Arguments: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Positional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Keyword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Default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Variable Length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Recursive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Decorator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Generator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List Comprehension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Lambda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Map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Sorted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Classes</a:t>
            </a:r>
          </a:p>
        </p:txBody>
      </p:sp>
      <p:pic>
        <p:nvPicPr>
          <p:cNvPr id="3" name="Graphic 2" descr="Programmer">
            <a:extLst>
              <a:ext uri="{FF2B5EF4-FFF2-40B4-BE49-F238E27FC236}">
                <a16:creationId xmlns:a16="http://schemas.microsoft.com/office/drawing/2014/main" id="{2A918208-C497-5681-FC69-0B643B109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5417" y="1431851"/>
            <a:ext cx="3994297" cy="3994297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31598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6A7706D-487F-31BE-1888-DDE0E42EEEE2}"/>
              </a:ext>
            </a:extLst>
          </p:cNvPr>
          <p:cNvSpPr txBox="1"/>
          <p:nvPr/>
        </p:nvSpPr>
        <p:spPr>
          <a:xfrm>
            <a:off x="11128917" y="144769"/>
            <a:ext cx="1237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  <a:r>
              <a:rPr lang="en-US" baseline="30000" dirty="0"/>
              <a:t>th</a:t>
            </a:r>
            <a:r>
              <a:rPr lang="en-US" dirty="0"/>
              <a:t> Sept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783D5B-BC5D-3CD5-36E7-92B82B8E72DC}"/>
              </a:ext>
            </a:extLst>
          </p:cNvPr>
          <p:cNvSpPr txBox="1">
            <a:spLocks/>
          </p:cNvSpPr>
          <p:nvPr/>
        </p:nvSpPr>
        <p:spPr>
          <a:xfrm>
            <a:off x="2710789" y="0"/>
            <a:ext cx="7130639" cy="655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PYTHON DAY-3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2072B-804E-A1EB-AC04-77854F330D0E}"/>
              </a:ext>
            </a:extLst>
          </p:cNvPr>
          <p:cNvSpPr txBox="1"/>
          <p:nvPr/>
        </p:nvSpPr>
        <p:spPr>
          <a:xfrm>
            <a:off x="1432285" y="791100"/>
            <a:ext cx="48438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Hands On Lab: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Pandas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Creating a </a:t>
            </a:r>
            <a:r>
              <a:rPr lang="en-US" sz="2000" dirty="0" err="1"/>
              <a:t>DataFrame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Head, Tail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Describe, Info, Shape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Renaming columns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Assigning a new column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Dtypes</a:t>
            </a:r>
            <a:r>
              <a:rPr lang="en-US" sz="2000" dirty="0"/>
              <a:t>, Converting Types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Handling Date Type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Reading CSV Files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Slicing and Indexing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Querying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Dropping Columns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Checking and Replacing null columns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Value Counts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Unique Values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Group By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Saving </a:t>
            </a:r>
            <a:r>
              <a:rPr lang="en-US" sz="2000" dirty="0" err="1"/>
              <a:t>DataFrame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7DAAF4-58A1-4AA5-581B-CB1F4B4C8830}"/>
              </a:ext>
            </a:extLst>
          </p:cNvPr>
          <p:cNvSpPr txBox="1"/>
          <p:nvPr/>
        </p:nvSpPr>
        <p:spPr>
          <a:xfrm>
            <a:off x="6554564" y="791100"/>
            <a:ext cx="484382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Hands On Lab: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Numpy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Array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Ndim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Concatenate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Slicing and Indexing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Max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Standard Deviation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Mean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Matplotlib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Line Chart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Xlabel</a:t>
            </a:r>
            <a:r>
              <a:rPr lang="en-US" sz="2000" dirty="0"/>
              <a:t>, </a:t>
            </a:r>
            <a:r>
              <a:rPr lang="en-US" sz="2000" dirty="0" err="1"/>
              <a:t>Ylabel</a:t>
            </a:r>
            <a:r>
              <a:rPr lang="en-US" sz="2000" dirty="0"/>
              <a:t>, Title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Marker, </a:t>
            </a:r>
            <a:r>
              <a:rPr lang="en-US" sz="2000" dirty="0" err="1"/>
              <a:t>Linestyle</a:t>
            </a:r>
            <a:r>
              <a:rPr lang="en-US" sz="2000" dirty="0"/>
              <a:t>, </a:t>
            </a:r>
            <a:r>
              <a:rPr lang="en-US" sz="2000" dirty="0" err="1"/>
              <a:t>Figsize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Bar Chart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Color, Width</a:t>
            </a:r>
          </a:p>
        </p:txBody>
      </p:sp>
    </p:spTree>
    <p:extLst>
      <p:ext uri="{BB962C8B-B14F-4D97-AF65-F5344CB8AC3E}">
        <p14:creationId xmlns:p14="http://schemas.microsoft.com/office/powerpoint/2010/main" val="332740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6A7706D-487F-31BE-1888-DDE0E42EEEE2}"/>
              </a:ext>
            </a:extLst>
          </p:cNvPr>
          <p:cNvSpPr txBox="1"/>
          <p:nvPr/>
        </p:nvSpPr>
        <p:spPr>
          <a:xfrm>
            <a:off x="11128917" y="144769"/>
            <a:ext cx="1237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  <a:r>
              <a:rPr lang="en-US" baseline="30000" dirty="0"/>
              <a:t>st</a:t>
            </a:r>
            <a:r>
              <a:rPr lang="en-US" dirty="0"/>
              <a:t> Sept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783D5B-BC5D-3CD5-36E7-92B82B8E72DC}"/>
              </a:ext>
            </a:extLst>
          </p:cNvPr>
          <p:cNvSpPr txBox="1">
            <a:spLocks/>
          </p:cNvSpPr>
          <p:nvPr/>
        </p:nvSpPr>
        <p:spPr>
          <a:xfrm>
            <a:off x="2754841" y="0"/>
            <a:ext cx="7130639" cy="655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PYspark</a:t>
            </a:r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DAY-1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2072B-804E-A1EB-AC04-77854F330D0E}"/>
              </a:ext>
            </a:extLst>
          </p:cNvPr>
          <p:cNvSpPr txBox="1"/>
          <p:nvPr/>
        </p:nvSpPr>
        <p:spPr>
          <a:xfrm>
            <a:off x="1432286" y="791100"/>
            <a:ext cx="344728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Theory: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Big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Characteristics of Big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Forms of Big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Hadoop 1.0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Big Data 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Apache Spark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Hadoop vs Spark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Features of Spark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PySpark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Spark’s Basic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Cluster 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Spark Toolset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Deployment Mode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RDD, </a:t>
            </a:r>
            <a:r>
              <a:rPr lang="en-US" sz="2000" dirty="0" err="1"/>
              <a:t>DataFrame</a:t>
            </a:r>
            <a:r>
              <a:rPr lang="en-US" sz="2000" dirty="0"/>
              <a:t>,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ETL, ELT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Spark Context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91FC7B-FB7C-B60A-B453-A30A40FDA09F}"/>
              </a:ext>
            </a:extLst>
          </p:cNvPr>
          <p:cNvSpPr txBox="1"/>
          <p:nvPr/>
        </p:nvSpPr>
        <p:spPr>
          <a:xfrm>
            <a:off x="6320161" y="791100"/>
            <a:ext cx="500177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Hands-On-Lab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Creating Spark Context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Creating RDD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Using Lambda Function with Map and 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Creating Spark Session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Creating </a:t>
            </a:r>
            <a:r>
              <a:rPr lang="en-US" sz="2000" dirty="0" err="1"/>
              <a:t>DataFrame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Show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Print_Schema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Dtypes</a:t>
            </a:r>
            <a:r>
              <a:rPr lang="en-US" sz="2000" dirty="0"/>
              <a:t>, Converting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Reading CSV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Options in CSV – header, </a:t>
            </a:r>
            <a:r>
              <a:rPr lang="en-US" sz="2000" dirty="0" err="1"/>
              <a:t>inferschema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Renaming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Concat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Dropping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Saving CSV</a:t>
            </a:r>
          </a:p>
          <a:p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96273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6A7706D-487F-31BE-1888-DDE0E42EEEE2}"/>
              </a:ext>
            </a:extLst>
          </p:cNvPr>
          <p:cNvSpPr txBox="1"/>
          <p:nvPr/>
        </p:nvSpPr>
        <p:spPr>
          <a:xfrm>
            <a:off x="11128917" y="144769"/>
            <a:ext cx="123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  <a:r>
              <a:rPr lang="en-US" baseline="30000" dirty="0"/>
              <a:t>nd</a:t>
            </a:r>
            <a:r>
              <a:rPr lang="en-US" dirty="0"/>
              <a:t> Sept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783D5B-BC5D-3CD5-36E7-92B82B8E72DC}"/>
              </a:ext>
            </a:extLst>
          </p:cNvPr>
          <p:cNvSpPr txBox="1">
            <a:spLocks/>
          </p:cNvSpPr>
          <p:nvPr/>
        </p:nvSpPr>
        <p:spPr>
          <a:xfrm>
            <a:off x="2530680" y="19236"/>
            <a:ext cx="7130639" cy="655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PYspark</a:t>
            </a:r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DAY-2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2072B-804E-A1EB-AC04-77854F330D0E}"/>
              </a:ext>
            </a:extLst>
          </p:cNvPr>
          <p:cNvSpPr txBox="1"/>
          <p:nvPr/>
        </p:nvSpPr>
        <p:spPr>
          <a:xfrm>
            <a:off x="1254485" y="766731"/>
            <a:ext cx="539569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Hands On Lab: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Defining Schema using </a:t>
            </a:r>
            <a:r>
              <a:rPr lang="en-US" sz="2000" dirty="0" err="1"/>
              <a:t>PySpark</a:t>
            </a:r>
            <a:r>
              <a:rPr lang="en-US" sz="2000" dirty="0"/>
              <a:t> Data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Explode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Reading From JSON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Current Timestamp Ingestion 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Saving File in Parquet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Saving as 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Using SQL Query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Grouping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Sorting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Making Bar Charts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Join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Opening </a:t>
            </a:r>
            <a:r>
              <a:rPr lang="en-US" sz="2000" dirty="0" err="1"/>
              <a:t>SparkUI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Cache and 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Persist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375A2-4D54-C8A7-9965-5E6974766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940" y="1651000"/>
            <a:ext cx="6293908" cy="420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79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6A7706D-487F-31BE-1888-DDE0E42EEEE2}"/>
              </a:ext>
            </a:extLst>
          </p:cNvPr>
          <p:cNvSpPr txBox="1"/>
          <p:nvPr/>
        </p:nvSpPr>
        <p:spPr>
          <a:xfrm>
            <a:off x="11128917" y="144769"/>
            <a:ext cx="123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25</a:t>
            </a:r>
            <a:r>
              <a:rPr lang="en-US" baseline="30000"/>
              <a:t>th</a:t>
            </a:r>
            <a:r>
              <a:rPr lang="en-US"/>
              <a:t> Sept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783D5B-BC5D-3CD5-36E7-92B82B8E72DC}"/>
              </a:ext>
            </a:extLst>
          </p:cNvPr>
          <p:cNvSpPr txBox="1">
            <a:spLocks/>
          </p:cNvSpPr>
          <p:nvPr/>
        </p:nvSpPr>
        <p:spPr>
          <a:xfrm>
            <a:off x="4198693" y="65850"/>
            <a:ext cx="3794613" cy="655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PYspark DAY-3</a:t>
            </a:r>
            <a:endParaRPr lang="en-US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2072B-804E-A1EB-AC04-77854F330D0E}"/>
              </a:ext>
            </a:extLst>
          </p:cNvPr>
          <p:cNvSpPr txBox="1"/>
          <p:nvPr/>
        </p:nvSpPr>
        <p:spPr>
          <a:xfrm>
            <a:off x="1325071" y="803065"/>
            <a:ext cx="42222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Hands On Lab: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isNull</a:t>
            </a:r>
            <a:r>
              <a:rPr lang="en-US" sz="2000" dirty="0"/>
              <a:t>/</a:t>
            </a:r>
            <a:r>
              <a:rPr lang="en-US" sz="2000" dirty="0" err="1"/>
              <a:t>isNotNull</a:t>
            </a:r>
            <a:r>
              <a:rPr lang="en-US" sz="2000" dirty="0"/>
              <a:t> in SELECT queries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order_by</a:t>
            </a:r>
            <a:r>
              <a:rPr lang="en-US" sz="2000" dirty="0"/>
              <a:t> </a:t>
            </a:r>
            <a:r>
              <a:rPr lang="en-US" sz="2000" dirty="0" err="1"/>
              <a:t>asc</a:t>
            </a:r>
            <a:r>
              <a:rPr lang="en-US" sz="2000" dirty="0"/>
              <a:t>/desc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asc_nulls_first</a:t>
            </a:r>
            <a:r>
              <a:rPr lang="en-US" sz="2000" dirty="0"/>
              <a:t>/</a:t>
            </a:r>
            <a:r>
              <a:rPr lang="en-US" sz="2000" dirty="0" err="1"/>
              <a:t>asc_nulls_last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desc_nulls_first</a:t>
            </a:r>
            <a:r>
              <a:rPr lang="en-US" sz="2000" dirty="0"/>
              <a:t>/</a:t>
            </a:r>
            <a:r>
              <a:rPr lang="en-US" sz="2000" dirty="0" err="1"/>
              <a:t>desc_nulls_last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drop_duplicates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dropna</a:t>
            </a:r>
            <a:r>
              <a:rPr lang="en-US" sz="2000" dirty="0"/>
              <a:t>/</a:t>
            </a:r>
            <a:r>
              <a:rPr lang="en-US" sz="2000" dirty="0" err="1"/>
              <a:t>na.drop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fillna</a:t>
            </a:r>
            <a:r>
              <a:rPr lang="en-US" sz="2000" dirty="0"/>
              <a:t>/</a:t>
            </a:r>
            <a:r>
              <a:rPr lang="en-US" sz="2000" dirty="0" err="1"/>
              <a:t>na.fill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partition_by</a:t>
            </a:r>
            <a:endParaRPr lang="en-US" sz="2000" dirty="0"/>
          </a:p>
        </p:txBody>
      </p:sp>
      <p:pic>
        <p:nvPicPr>
          <p:cNvPr id="3074" name="Picture 2" descr="What is partitioning in spark, why do we need it? - Quora">
            <a:extLst>
              <a:ext uri="{FF2B5EF4-FFF2-40B4-BE49-F238E27FC236}">
                <a16:creationId xmlns:a16="http://schemas.microsoft.com/office/drawing/2014/main" id="{59D2E4FC-7C53-1020-2F6F-E80D016C9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185" y="803065"/>
            <a:ext cx="4716744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555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6A7706D-487F-31BE-1888-DDE0E42EEEE2}"/>
              </a:ext>
            </a:extLst>
          </p:cNvPr>
          <p:cNvSpPr txBox="1"/>
          <p:nvPr/>
        </p:nvSpPr>
        <p:spPr>
          <a:xfrm>
            <a:off x="11128917" y="144769"/>
            <a:ext cx="123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26</a:t>
            </a:r>
            <a:r>
              <a:rPr lang="en-US" baseline="30000" dirty="0"/>
              <a:t>th</a:t>
            </a:r>
            <a:r>
              <a:rPr lang="en-US" dirty="0"/>
              <a:t> Sept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783D5B-BC5D-3CD5-36E7-92B82B8E72DC}"/>
              </a:ext>
            </a:extLst>
          </p:cNvPr>
          <p:cNvSpPr txBox="1">
            <a:spLocks/>
          </p:cNvSpPr>
          <p:nvPr/>
        </p:nvSpPr>
        <p:spPr>
          <a:xfrm>
            <a:off x="2530680" y="1618"/>
            <a:ext cx="7130639" cy="655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DATABRICKS DAY-1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2072B-804E-A1EB-AC04-77854F330D0E}"/>
              </a:ext>
            </a:extLst>
          </p:cNvPr>
          <p:cNvSpPr txBox="1"/>
          <p:nvPr/>
        </p:nvSpPr>
        <p:spPr>
          <a:xfrm>
            <a:off x="1254485" y="766731"/>
            <a:ext cx="455929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Theory: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Databricks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Cluster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Catalog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Databricks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Hands On Lab: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Creating Databricks Workspace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Creating Compute Cluster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Creating Notebook in Workspace and Adding Compute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Magic Commands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Functions done in </a:t>
            </a:r>
            <a:r>
              <a:rPr lang="en-US" sz="2000" dirty="0" err="1"/>
              <a:t>Pyspark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Describe extended, detail, 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Creating Catalog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Dataframe</a:t>
            </a:r>
            <a:r>
              <a:rPr lang="en-US" sz="2000" dirty="0"/>
              <a:t> using Catalog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Mounting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Read Streaming Data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3F21712-A3CC-A9C0-7A8E-9E21276E3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 descr="Databricks architecture overview | Databricks on AWS">
            <a:extLst>
              <a:ext uri="{FF2B5EF4-FFF2-40B4-BE49-F238E27FC236}">
                <a16:creationId xmlns:a16="http://schemas.microsoft.com/office/drawing/2014/main" id="{1C641CF3-040D-88C3-4C3B-30AC325EC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300" y="1120038"/>
            <a:ext cx="5731510" cy="4925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0054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6A7706D-487F-31BE-1888-DDE0E42EEEE2}"/>
              </a:ext>
            </a:extLst>
          </p:cNvPr>
          <p:cNvSpPr txBox="1"/>
          <p:nvPr/>
        </p:nvSpPr>
        <p:spPr>
          <a:xfrm>
            <a:off x="11128917" y="144769"/>
            <a:ext cx="123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</a:t>
            </a:r>
            <a:r>
              <a:rPr lang="en-US" baseline="30000" dirty="0"/>
              <a:t>th</a:t>
            </a:r>
            <a:r>
              <a:rPr lang="en-US" dirty="0"/>
              <a:t> Sept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783D5B-BC5D-3CD5-36E7-92B82B8E72DC}"/>
              </a:ext>
            </a:extLst>
          </p:cNvPr>
          <p:cNvSpPr txBox="1">
            <a:spLocks/>
          </p:cNvSpPr>
          <p:nvPr/>
        </p:nvSpPr>
        <p:spPr>
          <a:xfrm>
            <a:off x="2530680" y="8313"/>
            <a:ext cx="7130639" cy="655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DATABRICKS DAY-2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2072B-804E-A1EB-AC04-77854F330D0E}"/>
              </a:ext>
            </a:extLst>
          </p:cNvPr>
          <p:cNvSpPr txBox="1"/>
          <p:nvPr/>
        </p:nvSpPr>
        <p:spPr>
          <a:xfrm>
            <a:off x="1254486" y="766731"/>
            <a:ext cx="45302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Theory: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Introduction to Medallion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Limitations of Data Lake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Limitations of Data Warehouse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Introduction to Data Lakehouse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Architecture of Delta Lakehouse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Key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Time Travel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File Formats in Delta Lake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C9E91F-C43E-D3F2-576B-173FEB4B316D}"/>
              </a:ext>
            </a:extLst>
          </p:cNvPr>
          <p:cNvSpPr txBox="1"/>
          <p:nvPr/>
        </p:nvSpPr>
        <p:spPr>
          <a:xfrm>
            <a:off x="6067123" y="766731"/>
            <a:ext cx="539569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Hands On Lab: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Mounting data into data lake, reading JSON file, writing data in parquet and delta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Delta CRC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Storage File Format when doing CRUD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Integration with Data Factory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Scheduling Notebooks in Data Factory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Creating SQL Data Warehouse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Intro to Unity Catalog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Running SQL Queries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Making Visualizations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Adding Visualizations to Dashboards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Connection From SQL Schema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Making Widgets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EC1F7-2DDC-C0A6-1949-56C483BA3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68" y="3834778"/>
            <a:ext cx="4530299" cy="28313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9391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6A7706D-487F-31BE-1888-DDE0E42EEEE2}"/>
              </a:ext>
            </a:extLst>
          </p:cNvPr>
          <p:cNvSpPr txBox="1"/>
          <p:nvPr/>
        </p:nvSpPr>
        <p:spPr>
          <a:xfrm>
            <a:off x="11128917" y="144769"/>
            <a:ext cx="123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</a:t>
            </a:r>
            <a:r>
              <a:rPr lang="en-US" baseline="30000" dirty="0"/>
              <a:t>th</a:t>
            </a:r>
            <a:r>
              <a:rPr lang="en-US" dirty="0"/>
              <a:t> Sept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783D5B-BC5D-3CD5-36E7-92B82B8E72DC}"/>
              </a:ext>
            </a:extLst>
          </p:cNvPr>
          <p:cNvSpPr txBox="1">
            <a:spLocks/>
          </p:cNvSpPr>
          <p:nvPr/>
        </p:nvSpPr>
        <p:spPr>
          <a:xfrm>
            <a:off x="4221900" y="86160"/>
            <a:ext cx="4856563" cy="655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Azure </a:t>
            </a:r>
            <a:r>
              <a:rPr lang="en-US" dirty="0" err="1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COntainers</a:t>
            </a:r>
            <a:endParaRPr lang="en-US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2072B-804E-A1EB-AC04-77854F330D0E}"/>
              </a:ext>
            </a:extLst>
          </p:cNvPr>
          <p:cNvSpPr txBox="1"/>
          <p:nvPr/>
        </p:nvSpPr>
        <p:spPr>
          <a:xfrm>
            <a:off x="1415987" y="952120"/>
            <a:ext cx="399341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Theory: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Intro to Docker Containers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Features of Docker Container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Architecture od Docker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Docker Daemon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Docker Client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Docker Host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Docker Objects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Docker Registry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Docker Images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Docker Containers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Docker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Azure Container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Azure Container Registry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Intro to Kubernetes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Features of Kubernetes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Architecture of Kubernetes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5F43C7-54B5-EBC4-B3D0-6DA2F82850EC}"/>
              </a:ext>
            </a:extLst>
          </p:cNvPr>
          <p:cNvSpPr txBox="1"/>
          <p:nvPr/>
        </p:nvSpPr>
        <p:spPr>
          <a:xfrm>
            <a:off x="5882121" y="952120"/>
            <a:ext cx="53956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Hands On Lab: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Creating Docker Containers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Deploy Azure Container Instances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View Container Logs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Creating Container Registry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EF4CA-F86C-1BCF-A5D2-95106F340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912" y="2799644"/>
            <a:ext cx="5217005" cy="326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39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6A7706D-487F-31BE-1888-DDE0E42EEEE2}"/>
              </a:ext>
            </a:extLst>
          </p:cNvPr>
          <p:cNvSpPr txBox="1"/>
          <p:nvPr/>
        </p:nvSpPr>
        <p:spPr>
          <a:xfrm>
            <a:off x="11128917" y="144769"/>
            <a:ext cx="123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Sept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783D5B-BC5D-3CD5-36E7-92B82B8E72DC}"/>
              </a:ext>
            </a:extLst>
          </p:cNvPr>
          <p:cNvSpPr txBox="1">
            <a:spLocks/>
          </p:cNvSpPr>
          <p:nvPr/>
        </p:nvSpPr>
        <p:spPr>
          <a:xfrm>
            <a:off x="4281820" y="1618"/>
            <a:ext cx="3628359" cy="655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AZURE DEVOPS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2072B-804E-A1EB-AC04-77854F330D0E}"/>
              </a:ext>
            </a:extLst>
          </p:cNvPr>
          <p:cNvSpPr txBox="1"/>
          <p:nvPr/>
        </p:nvSpPr>
        <p:spPr>
          <a:xfrm>
            <a:off x="1254485" y="766731"/>
            <a:ext cx="539569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Theory: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DevOps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OODA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Explore the DevOps Journey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Explore Agile Development Practices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Waterfall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Agile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Choose the DevOps tools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What is Azure DevOps?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What is GitHub?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Explore an authorization and access strategy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GitHub Project Boards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GitHub 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Monorepos</a:t>
            </a:r>
            <a:r>
              <a:rPr lang="en-US" sz="2000" dirty="0"/>
              <a:t> vs Multiple Repos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Feature Branch Workflow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Traditional IT Development Cycle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Principle of Continuous Delivery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Release Pipelines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Artifact 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379E1-B319-142F-FC86-F4CB78CB3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326" y="716853"/>
            <a:ext cx="4800600" cy="3000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E9BD0-377E-9062-E0F6-FFA326B45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326" y="3723157"/>
            <a:ext cx="48006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6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6A7706D-487F-31BE-1888-DDE0E42EEEE2}"/>
              </a:ext>
            </a:extLst>
          </p:cNvPr>
          <p:cNvSpPr txBox="1"/>
          <p:nvPr/>
        </p:nvSpPr>
        <p:spPr>
          <a:xfrm>
            <a:off x="11128917" y="144769"/>
            <a:ext cx="123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Oct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783D5B-BC5D-3CD5-36E7-92B82B8E72DC}"/>
              </a:ext>
            </a:extLst>
          </p:cNvPr>
          <p:cNvSpPr txBox="1">
            <a:spLocks/>
          </p:cNvSpPr>
          <p:nvPr/>
        </p:nvSpPr>
        <p:spPr>
          <a:xfrm>
            <a:off x="3011311" y="-11289"/>
            <a:ext cx="6169378" cy="655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AZURE ML STUDIO DAY-1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2072B-804E-A1EB-AC04-77854F330D0E}"/>
              </a:ext>
            </a:extLst>
          </p:cNvPr>
          <p:cNvSpPr txBox="1"/>
          <p:nvPr/>
        </p:nvSpPr>
        <p:spPr>
          <a:xfrm>
            <a:off x="1325071" y="803065"/>
            <a:ext cx="449586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Theory: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Introduction to Azure 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Giving Access to Azure ML Workspace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Identify ML 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Identify Azure ML 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Types of Job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Explore ML Studio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Explore CLI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Understanding URIs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Creating Component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Creating Pipeline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091583-DCEF-26A5-B37B-A445623851A9}"/>
              </a:ext>
            </a:extLst>
          </p:cNvPr>
          <p:cNvSpPr txBox="1"/>
          <p:nvPr/>
        </p:nvSpPr>
        <p:spPr>
          <a:xfrm>
            <a:off x="6365408" y="803065"/>
            <a:ext cx="44958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Hands On Lab: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Creating ML Workspace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Creating Compute Cluster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Creating Data Asset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Git Cloning with Azure CLI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Creating and Setting up a Pipeline Job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2E7F6-6007-3293-B1AE-934DFFA34B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28" b="6190"/>
          <a:stretch/>
        </p:blipFill>
        <p:spPr>
          <a:xfrm>
            <a:off x="5181599" y="2916529"/>
            <a:ext cx="6733309" cy="35721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5E9EEC-1428-89BC-294C-A0900ADF8E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84" b="4038"/>
          <a:stretch/>
        </p:blipFill>
        <p:spPr>
          <a:xfrm>
            <a:off x="789709" y="4439661"/>
            <a:ext cx="3887369" cy="21058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629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0B7DED-3BAB-CCBE-F680-27B8AA8FE901}"/>
              </a:ext>
            </a:extLst>
          </p:cNvPr>
          <p:cNvSpPr txBox="1">
            <a:spLocks/>
          </p:cNvSpPr>
          <p:nvPr/>
        </p:nvSpPr>
        <p:spPr>
          <a:xfrm>
            <a:off x="2316410" y="7739"/>
            <a:ext cx="7559180" cy="655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DATA FUNDAMENTALS Day-1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7706D-487F-31BE-1888-DDE0E42EEEE2}"/>
              </a:ext>
            </a:extLst>
          </p:cNvPr>
          <p:cNvSpPr txBox="1"/>
          <p:nvPr/>
        </p:nvSpPr>
        <p:spPr>
          <a:xfrm>
            <a:off x="11128917" y="144769"/>
            <a:ext cx="1237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Aug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8D1662-8402-0333-163C-E9DE05F78384}"/>
              </a:ext>
            </a:extLst>
          </p:cNvPr>
          <p:cNvSpPr txBox="1"/>
          <p:nvPr/>
        </p:nvSpPr>
        <p:spPr>
          <a:xfrm>
            <a:off x="1040712" y="1014863"/>
            <a:ext cx="470476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Topics Covered: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is DBMS?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Purpose of DBMS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Key Components of DBMS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Hardware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Advantages of using DBMS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Difference between Database and DBMS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Difference between DBMS and RDBMS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Codd’s 12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Types of DBMS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Relational DBMS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Hierarchical DBMS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Network DBMS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Object-Oriented DBMS</a:t>
            </a:r>
          </a:p>
        </p:txBody>
      </p:sp>
      <p:pic>
        <p:nvPicPr>
          <p:cNvPr id="1026" name="Picture 2" descr="DBMS क्या होता है और इसका क्या उपयोग है - TutorialPandit">
            <a:extLst>
              <a:ext uri="{FF2B5EF4-FFF2-40B4-BE49-F238E27FC236}">
                <a16:creationId xmlns:a16="http://schemas.microsoft.com/office/drawing/2014/main" id="{A175650D-352B-5DF9-8338-DD32752A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772" y="4942935"/>
            <a:ext cx="6155471" cy="176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F Codd's Rules in DBMS | Database Management System">
            <a:extLst>
              <a:ext uri="{FF2B5EF4-FFF2-40B4-BE49-F238E27FC236}">
                <a16:creationId xmlns:a16="http://schemas.microsoft.com/office/drawing/2014/main" id="{229705F5-1BC7-5574-018A-3A201EC98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119" y="835704"/>
            <a:ext cx="3076124" cy="406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dvantages of Database Management System">
            <a:extLst>
              <a:ext uri="{FF2B5EF4-FFF2-40B4-BE49-F238E27FC236}">
                <a16:creationId xmlns:a16="http://schemas.microsoft.com/office/drawing/2014/main" id="{DDCC4222-B533-CEC6-6CBF-1858436C86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3"/>
          <a:stretch/>
        </p:blipFill>
        <p:spPr bwMode="auto">
          <a:xfrm>
            <a:off x="5853772" y="835704"/>
            <a:ext cx="2941218" cy="277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032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6A7706D-487F-31BE-1888-DDE0E42EEEE2}"/>
              </a:ext>
            </a:extLst>
          </p:cNvPr>
          <p:cNvSpPr txBox="1"/>
          <p:nvPr/>
        </p:nvSpPr>
        <p:spPr>
          <a:xfrm>
            <a:off x="11128917" y="144769"/>
            <a:ext cx="123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Oct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783D5B-BC5D-3CD5-36E7-92B82B8E72DC}"/>
              </a:ext>
            </a:extLst>
          </p:cNvPr>
          <p:cNvSpPr txBox="1">
            <a:spLocks/>
          </p:cNvSpPr>
          <p:nvPr/>
        </p:nvSpPr>
        <p:spPr>
          <a:xfrm>
            <a:off x="2897010" y="1618"/>
            <a:ext cx="6397979" cy="655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AZURE ML STUDIO DAY-2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2072B-804E-A1EB-AC04-77854F330D0E}"/>
              </a:ext>
            </a:extLst>
          </p:cNvPr>
          <p:cNvSpPr txBox="1"/>
          <p:nvPr/>
        </p:nvSpPr>
        <p:spPr>
          <a:xfrm>
            <a:off x="1233052" y="803065"/>
            <a:ext cx="3449781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Theory: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Converting Notebook to 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Configuring a Command Job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 Parameters in a Command Job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Understand Hyperparameter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Defining a Search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Configuring Sampling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Configuring Early Termination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Bandit and Median Stopping Policy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Using a Sweep Job for Hyperparameter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Hands-On Assessment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F50243-C52C-5D80-933E-500680F777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65"/>
          <a:stretch/>
        </p:blipFill>
        <p:spPr>
          <a:xfrm>
            <a:off x="4877781" y="1300642"/>
            <a:ext cx="7050140" cy="4033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3113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0B7DED-3BAB-CCBE-F680-27B8AA8FE901}"/>
              </a:ext>
            </a:extLst>
          </p:cNvPr>
          <p:cNvSpPr txBox="1">
            <a:spLocks/>
          </p:cNvSpPr>
          <p:nvPr/>
        </p:nvSpPr>
        <p:spPr>
          <a:xfrm>
            <a:off x="2676657" y="19154"/>
            <a:ext cx="7130639" cy="655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DATA FUNDAMENTALS DAY-1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7706D-487F-31BE-1888-DDE0E42EEEE2}"/>
              </a:ext>
            </a:extLst>
          </p:cNvPr>
          <p:cNvSpPr txBox="1"/>
          <p:nvPr/>
        </p:nvSpPr>
        <p:spPr>
          <a:xfrm>
            <a:off x="11004395" y="245671"/>
            <a:ext cx="237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Aug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8D1662-8402-0333-163C-E9DE05F78384}"/>
              </a:ext>
            </a:extLst>
          </p:cNvPr>
          <p:cNvSpPr txBox="1"/>
          <p:nvPr/>
        </p:nvSpPr>
        <p:spPr>
          <a:xfrm>
            <a:off x="1101895" y="948690"/>
            <a:ext cx="344780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Topics Covered: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Relational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ER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Object-Based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Semi-structured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of ER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Symbols in ER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Weak 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Attributes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Key Attribute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Multivalued Attribute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Composite Attribute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Derived Attribute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Relationships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One-to-One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One-to-Many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Many-to-One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Many-to-Many</a:t>
            </a:r>
          </a:p>
          <a:p>
            <a:endParaRPr lang="en-US" dirty="0"/>
          </a:p>
        </p:txBody>
      </p:sp>
      <p:pic>
        <p:nvPicPr>
          <p:cNvPr id="3074" name="Picture 2" descr="DBMS | Data Models - javatpoint">
            <a:extLst>
              <a:ext uri="{FF2B5EF4-FFF2-40B4-BE49-F238E27FC236}">
                <a16:creationId xmlns:a16="http://schemas.microsoft.com/office/drawing/2014/main" id="{98DEC125-74B1-9907-129A-743B1CB52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640" y="842138"/>
            <a:ext cx="3814364" cy="191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hat is Entity Relationship Diagram (ERD)? Uses, Components, Symbols &amp;  Examples - Binary Terms">
            <a:extLst>
              <a:ext uri="{FF2B5EF4-FFF2-40B4-BE49-F238E27FC236}">
                <a16:creationId xmlns:a16="http://schemas.microsoft.com/office/drawing/2014/main" id="{4AB35E8E-17F6-DC3E-A11F-2D2A2F316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65" y="2446675"/>
            <a:ext cx="3447803" cy="415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ntity Relationship Diagram (ERD) - What is an ER Diagram?">
            <a:extLst>
              <a:ext uri="{FF2B5EF4-FFF2-40B4-BE49-F238E27FC236}">
                <a16:creationId xmlns:a16="http://schemas.microsoft.com/office/drawing/2014/main" id="{72E8BE94-4275-580F-707E-34D121A72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9"/>
          <a:stretch/>
        </p:blipFill>
        <p:spPr bwMode="auto">
          <a:xfrm>
            <a:off x="7957640" y="2873246"/>
            <a:ext cx="3699313" cy="372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794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0B7DED-3BAB-CCBE-F680-27B8AA8FE901}"/>
              </a:ext>
            </a:extLst>
          </p:cNvPr>
          <p:cNvSpPr txBox="1">
            <a:spLocks/>
          </p:cNvSpPr>
          <p:nvPr/>
        </p:nvSpPr>
        <p:spPr>
          <a:xfrm>
            <a:off x="2530680" y="8799"/>
            <a:ext cx="7130639" cy="655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DATA FUNDAMENTALS DAY-1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7706D-487F-31BE-1888-DDE0E42EEEE2}"/>
              </a:ext>
            </a:extLst>
          </p:cNvPr>
          <p:cNvSpPr txBox="1"/>
          <p:nvPr/>
        </p:nvSpPr>
        <p:spPr>
          <a:xfrm>
            <a:off x="11004395" y="256822"/>
            <a:ext cx="237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Aug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8D1662-8402-0333-163C-E9DE05F78384}"/>
              </a:ext>
            </a:extLst>
          </p:cNvPr>
          <p:cNvSpPr txBox="1"/>
          <p:nvPr/>
        </p:nvSpPr>
        <p:spPr>
          <a:xfrm>
            <a:off x="1202256" y="1205168"/>
            <a:ext cx="344780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Topics Covered: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SQL Commands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DDL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DCL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DQL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TCL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Integrity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1NF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2NF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3NF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BCNF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4NF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5NF</a:t>
            </a:r>
          </a:p>
          <a:p>
            <a:endParaRPr lang="en-US" dirty="0"/>
          </a:p>
        </p:txBody>
      </p:sp>
      <p:pic>
        <p:nvPicPr>
          <p:cNvPr id="5122" name="Picture 2" descr="DBMS Normalization: 1NF, 2NF, 3NF and BCNF with Examples - javatpoint">
            <a:extLst>
              <a:ext uri="{FF2B5EF4-FFF2-40B4-BE49-F238E27FC236}">
                <a16:creationId xmlns:a16="http://schemas.microsoft.com/office/drawing/2014/main" id="{FAB6CE5B-0B1D-93B7-2C18-E63B775E0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929" y="3228399"/>
            <a:ext cx="6732395" cy="325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ntegrity Constraints in DBMS | Types of Integrity Constraints in DBMS">
            <a:extLst>
              <a:ext uri="{FF2B5EF4-FFF2-40B4-BE49-F238E27FC236}">
                <a16:creationId xmlns:a16="http://schemas.microsoft.com/office/drawing/2014/main" id="{0A2E2432-5C96-868F-3004-67BEAFA0C9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21"/>
          <a:stretch/>
        </p:blipFill>
        <p:spPr bwMode="auto">
          <a:xfrm>
            <a:off x="4809737" y="1302271"/>
            <a:ext cx="6007100" cy="164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461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0B7DED-3BAB-CCBE-F680-27B8AA8FE901}"/>
              </a:ext>
            </a:extLst>
          </p:cNvPr>
          <p:cNvSpPr txBox="1">
            <a:spLocks/>
          </p:cNvSpPr>
          <p:nvPr/>
        </p:nvSpPr>
        <p:spPr>
          <a:xfrm>
            <a:off x="2799566" y="55431"/>
            <a:ext cx="7130639" cy="655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DATA FUNDAMENTALS DAY-2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7706D-487F-31BE-1888-DDE0E42EEEE2}"/>
              </a:ext>
            </a:extLst>
          </p:cNvPr>
          <p:cNvSpPr txBox="1"/>
          <p:nvPr/>
        </p:nvSpPr>
        <p:spPr>
          <a:xfrm>
            <a:off x="11004395" y="256822"/>
            <a:ext cx="237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</a:t>
            </a:r>
            <a:r>
              <a:rPr lang="en-US" baseline="30000" dirty="0"/>
              <a:t>th</a:t>
            </a:r>
            <a:r>
              <a:rPr lang="en-US" dirty="0"/>
              <a:t> Aug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8D1662-8402-0333-163C-E9DE05F78384}"/>
              </a:ext>
            </a:extLst>
          </p:cNvPr>
          <p:cNvSpPr txBox="1"/>
          <p:nvPr/>
        </p:nvSpPr>
        <p:spPr>
          <a:xfrm>
            <a:off x="1224558" y="791100"/>
            <a:ext cx="344780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Topics Covered: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Warehouse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of Data Warehouse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Schema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Physical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Snowflake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Fact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Dimension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of Keys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Rapidly Changing Dimension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Slowly Changing Dimension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Type 1 – Overwrite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Type 2 – Add New Row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Type 3 – Add New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EDW and its Components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ELT and ETL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Staging Area</a:t>
            </a:r>
          </a:p>
          <a:p>
            <a:endParaRPr lang="en-US" dirty="0"/>
          </a:p>
        </p:txBody>
      </p:sp>
      <p:pic>
        <p:nvPicPr>
          <p:cNvPr id="7172" name="Picture 4" descr="Enterprise Data Warehouse: Concepts and Architecture | AltexSoft">
            <a:extLst>
              <a:ext uri="{FF2B5EF4-FFF2-40B4-BE49-F238E27FC236}">
                <a16:creationId xmlns:a16="http://schemas.microsoft.com/office/drawing/2014/main" id="{635FCC65-E8A4-1D97-10BA-8119250EE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438" y="3316532"/>
            <a:ext cx="6055112" cy="34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Difference Between Star and Snowflake Schema (with Example, Diagram and  Comparison Chart) - Tech Differences">
            <a:extLst>
              <a:ext uri="{FF2B5EF4-FFF2-40B4-BE49-F238E27FC236}">
                <a16:creationId xmlns:a16="http://schemas.microsoft.com/office/drawing/2014/main" id="{495B937C-F799-1890-BCA4-7E42C67C3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886" y="951172"/>
            <a:ext cx="4198215" cy="220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222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0B7DED-3BAB-CCBE-F680-27B8AA8FE901}"/>
              </a:ext>
            </a:extLst>
          </p:cNvPr>
          <p:cNvSpPr txBox="1">
            <a:spLocks/>
          </p:cNvSpPr>
          <p:nvPr/>
        </p:nvSpPr>
        <p:spPr>
          <a:xfrm>
            <a:off x="2530680" y="0"/>
            <a:ext cx="7130639" cy="655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DATA FUNDAMENTALS DAY-2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7706D-487F-31BE-1888-DDE0E42EEEE2}"/>
              </a:ext>
            </a:extLst>
          </p:cNvPr>
          <p:cNvSpPr txBox="1"/>
          <p:nvPr/>
        </p:nvSpPr>
        <p:spPr>
          <a:xfrm>
            <a:off x="11004395" y="256822"/>
            <a:ext cx="237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</a:t>
            </a:r>
            <a:r>
              <a:rPr lang="en-US" baseline="30000" dirty="0"/>
              <a:t>th</a:t>
            </a:r>
            <a:r>
              <a:rPr lang="en-US" dirty="0"/>
              <a:t> Aug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8D1662-8402-0333-163C-E9DE05F78384}"/>
              </a:ext>
            </a:extLst>
          </p:cNvPr>
          <p:cNvSpPr txBox="1"/>
          <p:nvPr/>
        </p:nvSpPr>
        <p:spPr>
          <a:xfrm>
            <a:off x="1224558" y="791100"/>
            <a:ext cx="34478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Topics Covered: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Characteristics of Big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Velocity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Veracity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Variety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Variability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Challenges of Big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 Data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Importance of Big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Types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Structured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Unstructured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Semi-structured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Service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IaaS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SaaS</a:t>
            </a:r>
          </a:p>
        </p:txBody>
      </p:sp>
      <p:pic>
        <p:nvPicPr>
          <p:cNvPr id="9220" name="Picture 4" descr="Main cloud service models: IaaS, PaaS and SaaS | Stackscale">
            <a:extLst>
              <a:ext uri="{FF2B5EF4-FFF2-40B4-BE49-F238E27FC236}">
                <a16:creationId xmlns:a16="http://schemas.microsoft.com/office/drawing/2014/main" id="{4CF3CC22-747C-348B-2B7E-22B96F37AA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" t="17873" r="2350" b="8293"/>
          <a:stretch/>
        </p:blipFill>
        <p:spPr bwMode="auto">
          <a:xfrm>
            <a:off x="5450331" y="3732990"/>
            <a:ext cx="5517111" cy="298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ig data architectures - Azure Architecture Center | Microsoft Learn">
            <a:extLst>
              <a:ext uri="{FF2B5EF4-FFF2-40B4-BE49-F238E27FC236}">
                <a16:creationId xmlns:a16="http://schemas.microsoft.com/office/drawing/2014/main" id="{6EA214D2-9010-4A02-0581-3A50F7A39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147" y="889120"/>
            <a:ext cx="6089637" cy="27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960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0B7DED-3BAB-CCBE-F680-27B8AA8FE901}"/>
              </a:ext>
            </a:extLst>
          </p:cNvPr>
          <p:cNvSpPr txBox="1">
            <a:spLocks/>
          </p:cNvSpPr>
          <p:nvPr/>
        </p:nvSpPr>
        <p:spPr>
          <a:xfrm>
            <a:off x="2530680" y="4198"/>
            <a:ext cx="7130639" cy="655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Azure SQL DAY-1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7706D-487F-31BE-1888-DDE0E42EEEE2}"/>
              </a:ext>
            </a:extLst>
          </p:cNvPr>
          <p:cNvSpPr txBox="1"/>
          <p:nvPr/>
        </p:nvSpPr>
        <p:spPr>
          <a:xfrm>
            <a:off x="11004395" y="256822"/>
            <a:ext cx="237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31</a:t>
            </a:r>
            <a:r>
              <a:rPr lang="en-US" baseline="30000" dirty="0"/>
              <a:t>st</a:t>
            </a:r>
            <a:r>
              <a:rPr lang="en-US" dirty="0"/>
              <a:t> Aug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8D1662-8402-0333-163C-E9DE05F78384}"/>
              </a:ext>
            </a:extLst>
          </p:cNvPr>
          <p:cNvSpPr txBox="1"/>
          <p:nvPr/>
        </p:nvSpPr>
        <p:spPr>
          <a:xfrm>
            <a:off x="1224558" y="1068098"/>
            <a:ext cx="344780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Topics Covered: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Azure 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Features of Azure 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Hands-On-Lab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Creating SQL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Creating SQL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Creating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Inserting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Usage of DCL - Grant, Revoke, Update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Truncating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By Command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Dropping Table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2CDAD73-0B93-2F71-1E95-238A439CD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312" y="1285081"/>
            <a:ext cx="7510482" cy="411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76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0B7DED-3BAB-CCBE-F680-27B8AA8FE901}"/>
              </a:ext>
            </a:extLst>
          </p:cNvPr>
          <p:cNvSpPr txBox="1">
            <a:spLocks/>
          </p:cNvSpPr>
          <p:nvPr/>
        </p:nvSpPr>
        <p:spPr>
          <a:xfrm>
            <a:off x="2530680" y="37725"/>
            <a:ext cx="7130639" cy="655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Azure SQL DAY-2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7706D-487F-31BE-1888-DDE0E42EEEE2}"/>
              </a:ext>
            </a:extLst>
          </p:cNvPr>
          <p:cNvSpPr txBox="1"/>
          <p:nvPr/>
        </p:nvSpPr>
        <p:spPr>
          <a:xfrm>
            <a:off x="11004395" y="256822"/>
            <a:ext cx="237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Sept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8D1662-8402-0333-163C-E9DE05F78384}"/>
              </a:ext>
            </a:extLst>
          </p:cNvPr>
          <p:cNvSpPr txBox="1"/>
          <p:nvPr/>
        </p:nvSpPr>
        <p:spPr>
          <a:xfrm>
            <a:off x="1209568" y="903153"/>
            <a:ext cx="34478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Hands-On-Lab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Union, Union All, Intersect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Subqueries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Row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Row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Column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Correlated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Indexes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Clustered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Non-Clustered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ColumnStore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Procedures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Functions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55ED4F4-67A4-AB0D-52E2-2E8E0A4E4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580" y="1446553"/>
            <a:ext cx="7604494" cy="368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191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{83AEFB97-168E-3540-AC1A-452AE6CA7817}tf10001073</Template>
  <TotalTime>478</TotalTime>
  <Words>1566</Words>
  <Application>Microsoft Macintosh PowerPoint</Application>
  <PresentationFormat>Widescreen</PresentationFormat>
  <Paragraphs>595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ADLaM Display</vt:lpstr>
      <vt:lpstr>Arial</vt:lpstr>
      <vt:lpstr>Tw Cen MT</vt:lpstr>
      <vt:lpstr>Droplet</vt:lpstr>
      <vt:lpstr>JOURNEY SCRAPBOOK</vt:lpstr>
      <vt:lpstr>CUSTOM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SCRAPBOOK</dc:title>
  <dc:creator>Shyam Tibrewal [CSE - 2019]</dc:creator>
  <cp:lastModifiedBy>Shyam Tibrewal [CSE - 2019]</cp:lastModifiedBy>
  <cp:revision>16</cp:revision>
  <dcterms:created xsi:type="dcterms:W3CDTF">2023-08-25T15:09:41Z</dcterms:created>
  <dcterms:modified xsi:type="dcterms:W3CDTF">2023-10-04T15:25:59Z</dcterms:modified>
</cp:coreProperties>
</file>